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335" r:id="rId3"/>
    <p:sldId id="329" r:id="rId4"/>
    <p:sldId id="342" r:id="rId5"/>
    <p:sldId id="343" r:id="rId6"/>
    <p:sldId id="344" r:id="rId7"/>
    <p:sldId id="314" r:id="rId8"/>
    <p:sldId id="270" r:id="rId9"/>
    <p:sldId id="269" r:id="rId10"/>
    <p:sldId id="258" r:id="rId11"/>
    <p:sldId id="259" r:id="rId12"/>
    <p:sldId id="260" r:id="rId13"/>
    <p:sldId id="261" r:id="rId14"/>
    <p:sldId id="276" r:id="rId15"/>
    <p:sldId id="338" r:id="rId16"/>
    <p:sldId id="262" r:id="rId17"/>
    <p:sldId id="307" r:id="rId18"/>
    <p:sldId id="327" r:id="rId19"/>
    <p:sldId id="317" r:id="rId20"/>
    <p:sldId id="264" r:id="rId21"/>
    <p:sldId id="339" r:id="rId22"/>
    <p:sldId id="340" r:id="rId23"/>
    <p:sldId id="341" r:id="rId24"/>
    <p:sldId id="333" r:id="rId25"/>
    <p:sldId id="345" r:id="rId26"/>
    <p:sldId id="346" r:id="rId27"/>
    <p:sldId id="332" r:id="rId28"/>
    <p:sldId id="325" r:id="rId29"/>
    <p:sldId id="305" r:id="rId30"/>
    <p:sldId id="266" r:id="rId31"/>
    <p:sldId id="265"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62" autoAdjust="0"/>
  </p:normalViewPr>
  <p:slideViewPr>
    <p:cSldViewPr snapToGrid="0" snapToObjects="1">
      <p:cViewPr>
        <p:scale>
          <a:sx n="105" d="100"/>
          <a:sy n="105" d="100"/>
        </p:scale>
        <p:origin x="-368"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17-09-18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17-09-18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10</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16</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One outstanding question I had was once we’d identified two BV subgroups, was </a:t>
            </a:r>
            <a:r>
              <a:rPr lang="en-CA" baseline="0" dirty="0" smtClean="0"/>
              <a:t>to find out which</a:t>
            </a:r>
            <a:r>
              <a:rPr lang="en-US" baseline="0" dirty="0" smtClean="0"/>
              <a:t> specific functions were different between them</a:t>
            </a:r>
          </a:p>
          <a:p>
            <a:pPr marL="228600" indent="-228600">
              <a:buFont typeface="+mj-lt"/>
              <a:buAutoNum type="arabicPeriod"/>
            </a:pPr>
            <a:r>
              <a:rPr lang="en-US" baseline="0" dirty="0" smtClean="0"/>
              <a:t>For this I used </a:t>
            </a:r>
            <a:r>
              <a:rPr lang="en-US" b="1" baseline="0" dirty="0" err="1" smtClean="0"/>
              <a:t>ALDEx</a:t>
            </a:r>
            <a:r>
              <a:rPr lang="en-US" b="0" baseline="0" dirty="0" smtClean="0"/>
              <a:t> which uses principles of Compositional Data Analysis and effect sizes to infer differences between groups</a:t>
            </a:r>
          </a:p>
          <a:p>
            <a:pPr marL="228600" indent="-228600">
              <a:buFont typeface="+mj-lt"/>
              <a:buAutoNum type="arabicPeriod"/>
            </a:pPr>
            <a:r>
              <a:rPr lang="en-US" b="0" baseline="0" dirty="0" smtClean="0"/>
              <a:t>The </a:t>
            </a:r>
            <a:r>
              <a:rPr lang="en-US" b="1" baseline="0" dirty="0" smtClean="0"/>
              <a:t>effect size</a:t>
            </a:r>
            <a:r>
              <a:rPr lang="en-US" b="0" baseline="0" dirty="0" smtClean="0"/>
              <a:t> is a a ratio of the between-condition difference over the within condition variance</a:t>
            </a:r>
            <a:endParaRPr lang="en-US" baseline="0"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Each dot is an individual function plotted by a higher level group. On the x-axis is the </a:t>
            </a:r>
            <a:r>
              <a:rPr lang="en-US" b="1" baseline="0" dirty="0" smtClean="0"/>
              <a:t>Effect size</a:t>
            </a:r>
            <a:r>
              <a:rPr lang="en-US" b="0" baseline="0" dirty="0" smtClean="0"/>
              <a:t> as a way to </a:t>
            </a:r>
            <a:r>
              <a:rPr lang="en-US" b="1" baseline="0" dirty="0" smtClean="0"/>
              <a:t>visualize the magnitude of the change</a:t>
            </a:r>
          </a:p>
          <a:p>
            <a:pPr marL="1143000" lvl="2" indent="-228600">
              <a:buFont typeface="+mj-lt"/>
              <a:buAutoNum type="arabicPeriod"/>
            </a:pPr>
            <a:r>
              <a:rPr lang="en-US" baseline="0" dirty="0" smtClean="0"/>
              <a:t>Colored dots (red or blue for each condition) are significantly different</a:t>
            </a:r>
          </a:p>
          <a:p>
            <a:pPr marL="685800" lvl="1" indent="-228600">
              <a:buFont typeface="+mj-lt"/>
              <a:buAutoNum type="arabicPeriod"/>
            </a:pPr>
            <a:r>
              <a:rPr lang="en-US" b="0" baseline="0" dirty="0" smtClean="0"/>
              <a:t>Some differences are</a:t>
            </a:r>
            <a:r>
              <a:rPr lang="en-CA" b="0" baseline="0" dirty="0" smtClean="0"/>
              <a:t> </a:t>
            </a:r>
            <a:r>
              <a:rPr lang="en-CA" b="1" baseline="0" dirty="0" smtClean="0"/>
              <a:t>metabolic</a:t>
            </a:r>
            <a:r>
              <a:rPr lang="en-CA" b="0" baseline="0" dirty="0" smtClean="0"/>
              <a:t> (which we expectedly see in the </a:t>
            </a:r>
            <a:r>
              <a:rPr lang="en-CA" b="0" baseline="0" dirty="0" err="1" smtClean="0"/>
              <a:t>metabolome</a:t>
            </a:r>
            <a:r>
              <a:rPr lang="en-CA" b="0" baseline="0" dirty="0" smtClean="0"/>
              <a:t>) </a:t>
            </a:r>
            <a:r>
              <a:rPr lang="en-US" b="0" baseline="0" dirty="0" smtClean="0"/>
              <a:t>and some are </a:t>
            </a:r>
            <a:r>
              <a:rPr lang="en-CA" b="1" baseline="0" dirty="0" smtClean="0"/>
              <a:t>structural </a:t>
            </a:r>
            <a:r>
              <a:rPr lang="en-CA" b="0" baseline="0" dirty="0" smtClean="0"/>
              <a:t>(which we would not see in the metabolize analysis)</a:t>
            </a:r>
            <a:endParaRPr lang="en-US" b="1" baseline="0" dirty="0" smtClean="0"/>
          </a:p>
          <a:p>
            <a:pPr marL="228600" lvl="0" indent="-228600">
              <a:buFont typeface="+mj-lt"/>
              <a:buAutoNum type="arabicPeriod"/>
            </a:pP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27</a:t>
            </a:fld>
            <a:endParaRPr lang="en-US" altLang="en-US"/>
          </a:p>
        </p:txBody>
      </p:sp>
    </p:spTree>
    <p:extLst>
      <p:ext uri="{BB962C8B-B14F-4D97-AF65-F5344CB8AC3E}">
        <p14:creationId xmlns:p14="http://schemas.microsoft.com/office/powerpoint/2010/main" val="66363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EB01BD06-B0E0-4948-9D97-681B2E42B9FE}"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2B837F-8DAA-8840-AFD0-8CB2EE4B2637}"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63F1CA48-AC01-4C46-A0FB-DD51AFF566E1}"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65AD4014-EE49-124D-BC19-3499178AB805}"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E789398A-BBE0-5B49-9719-6AB80210DA6F}"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0729A0D1-A5E4-BB47-BA78-F52E201A987B}" type="datetime1">
              <a:rPr lang="en-CA" smtClean="0"/>
              <a:t>17-09-18</a:t>
            </a:fld>
            <a:endParaRPr lang="en-US"/>
          </a:p>
        </p:txBody>
      </p:sp>
      <p:sp>
        <p:nvSpPr>
          <p:cNvPr id="6" name="Footer Placeholder 5"/>
          <p:cNvSpPr>
            <a:spLocks noGrp="1"/>
          </p:cNvSpPr>
          <p:nvPr>
            <p:ph type="ftr" sz="quarter" idx="11"/>
          </p:nvPr>
        </p:nvSpPr>
        <p:spPr/>
        <p:txBody>
          <a:bodyPr/>
          <a:lstStyle/>
          <a:p>
            <a:r>
              <a:rPr lang="en-US" smtClean="0"/>
              <a:t>Microbial Ecology Toronto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75C536D6-5A8A-3F4E-BBAE-9EF51ED72C63}" type="datetime1">
              <a:rPr lang="en-CA" smtClean="0"/>
              <a:t>17-09-18</a:t>
            </a:fld>
            <a:endParaRPr lang="en-US"/>
          </a:p>
        </p:txBody>
      </p:sp>
      <p:sp>
        <p:nvSpPr>
          <p:cNvPr id="8" name="Footer Placeholder 7"/>
          <p:cNvSpPr>
            <a:spLocks noGrp="1"/>
          </p:cNvSpPr>
          <p:nvPr>
            <p:ph type="ftr" sz="quarter" idx="11"/>
          </p:nvPr>
        </p:nvSpPr>
        <p:spPr/>
        <p:txBody>
          <a:bodyPr/>
          <a:lstStyle/>
          <a:p>
            <a:r>
              <a:rPr lang="en-US" smtClean="0"/>
              <a:t>Microbial Ecology Toronto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00470E7D-A552-4844-AF3B-825641A25397}" type="datetime1">
              <a:rPr lang="en-CA" smtClean="0"/>
              <a:t>17-09-18</a:t>
            </a:fld>
            <a:endParaRPr lang="en-US"/>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CA4EF-079B-C344-AAB8-18C3C854262B}" type="datetime1">
              <a:rPr lang="en-CA" smtClean="0"/>
              <a:t>17-09-18</a:t>
            </a:fld>
            <a:endParaRPr lang="en-US"/>
          </a:p>
        </p:txBody>
      </p:sp>
      <p:sp>
        <p:nvSpPr>
          <p:cNvPr id="3" name="Footer Placeholder 2"/>
          <p:cNvSpPr>
            <a:spLocks noGrp="1"/>
          </p:cNvSpPr>
          <p:nvPr>
            <p:ph type="ftr" sz="quarter" idx="11"/>
          </p:nvPr>
        </p:nvSpPr>
        <p:spPr/>
        <p:txBody>
          <a:bodyPr/>
          <a:lstStyle/>
          <a:p>
            <a:r>
              <a:rPr lang="en-US" smtClean="0"/>
              <a:t>Microbial Ecology Toronto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1052EFC-E912-8347-8A45-C62274050036}" type="datetime1">
              <a:rPr lang="en-CA" smtClean="0"/>
              <a:t>17-09-18</a:t>
            </a:fld>
            <a:endParaRPr lang="en-US"/>
          </a:p>
        </p:txBody>
      </p:sp>
      <p:sp>
        <p:nvSpPr>
          <p:cNvPr id="6" name="Footer Placeholder 5"/>
          <p:cNvSpPr>
            <a:spLocks noGrp="1"/>
          </p:cNvSpPr>
          <p:nvPr>
            <p:ph type="ftr" sz="quarter" idx="11"/>
          </p:nvPr>
        </p:nvSpPr>
        <p:spPr/>
        <p:txBody>
          <a:bodyPr/>
          <a:lstStyle/>
          <a:p>
            <a:r>
              <a:rPr lang="en-US" smtClean="0"/>
              <a:t>Microbial Ecology Toronto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38FE9D84-9D1E-6448-93F9-5852E1A16AA9}" type="datetime1">
              <a:rPr lang="en-CA" smtClean="0"/>
              <a:t>17-09-18</a:t>
            </a:fld>
            <a:endParaRPr lang="en-US"/>
          </a:p>
        </p:txBody>
      </p:sp>
      <p:sp>
        <p:nvSpPr>
          <p:cNvPr id="6" name="Footer Placeholder 5"/>
          <p:cNvSpPr>
            <a:spLocks noGrp="1"/>
          </p:cNvSpPr>
          <p:nvPr>
            <p:ph type="ftr" sz="quarter" idx="11"/>
          </p:nvPr>
        </p:nvSpPr>
        <p:spPr/>
        <p:txBody>
          <a:bodyPr/>
          <a:lstStyle/>
          <a:p>
            <a:r>
              <a:rPr lang="en-US" smtClean="0"/>
              <a:t>Microbial Ecology Toronto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F8D3E-091D-B847-8615-DF7A94817250}" type="datetime1">
              <a:rPr lang="en-CA" smtClean="0"/>
              <a:t>17-09-18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Microbial Ecology Toronto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a:xfrm>
            <a:off x="344617" y="2130425"/>
            <a:ext cx="8455821" cy="1470025"/>
          </a:xfrm>
        </p:spPr>
        <p:txBody>
          <a:bodyPr>
            <a:normAutofit fontScale="90000"/>
          </a:bodyPr>
          <a:lstStyle/>
          <a:p>
            <a:r>
              <a:rPr lang="en-US" dirty="0"/>
              <a:t>Cautionary tales from the </a:t>
            </a:r>
            <a:r>
              <a:rPr lang="en-US" dirty="0" err="1"/>
              <a:t>microbiome</a:t>
            </a:r>
            <a:r>
              <a:rPr lang="en-US" dirty="0"/>
              <a:t>: Finding what is real and reproducible</a:t>
            </a:r>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rotWithShape="1">
          <a:blip r:embed="rId3">
            <a:extLst>
              <a:ext uri="{28A0092B-C50C-407E-A947-70E740481C1C}">
                <a14:useLocalDpi xmlns:a14="http://schemas.microsoft.com/office/drawing/2010/main" val="0"/>
              </a:ext>
            </a:extLst>
          </a:blip>
          <a:srcRect l="2646" r="9127"/>
          <a:stretch/>
        </p:blipFill>
        <p:spPr bwMode="auto">
          <a:xfrm>
            <a:off x="241904" y="1619250"/>
            <a:ext cx="80675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dirty="0" smtClean="0">
                <a:latin typeface="Calibri" charset="0"/>
              </a:rPr>
              <a:t>How we imagine sequencing</a:t>
            </a:r>
            <a:endParaRPr lang="en-US" dirty="0">
              <a:latin typeface="Calibri" charset="0"/>
            </a:endParaRPr>
          </a:p>
        </p:txBody>
      </p:sp>
      <p:sp>
        <p:nvSpPr>
          <p:cNvPr id="6" name="Rectangle 5"/>
          <p:cNvSpPr/>
          <p:nvPr/>
        </p:nvSpPr>
        <p:spPr>
          <a:xfrm>
            <a:off x="819150" y="4381500"/>
            <a:ext cx="1593850" cy="1552575"/>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marL="0" indent="0" algn="ctr" eaLnBrk="1" hangingPunct="1">
              <a:buNone/>
              <a:defRPr/>
            </a:pPr>
            <a:r>
              <a:rPr lang="en-US" b="1" u="sng" dirty="0">
                <a:latin typeface="Calibri" charset="0"/>
              </a:rPr>
              <a:t>Example </a:t>
            </a:r>
            <a:r>
              <a:rPr lang="en-US" b="1" u="sng" dirty="0" smtClean="0">
                <a:latin typeface="Calibri" charset="0"/>
              </a:rPr>
              <a:t>100 random sample </a:t>
            </a:r>
            <a:r>
              <a:rPr lang="en-US" b="1" u="sng" dirty="0" smtClean="0">
                <a:latin typeface="Calibri" charset="0"/>
              </a:rPr>
              <a:t>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a:t>
            </a:r>
            <a:r>
              <a:rPr lang="en-US" dirty="0" smtClean="0">
                <a:latin typeface="Calibri" charset="0"/>
              </a:rPr>
              <a:t>550</a:t>
            </a:r>
          </a:p>
          <a:p>
            <a:pPr marL="457200" lvl="1" indent="0" algn="r" eaLnBrk="1" hangingPunct="1">
              <a:buFont typeface="Arial" charset="0"/>
              <a:buNone/>
              <a:defRPr/>
            </a:pPr>
            <a:r>
              <a:rPr lang="en-US" dirty="0" smtClean="0">
                <a:latin typeface="Calibri" charset="0"/>
              </a:rPr>
              <a:t>(4:20:1)</a:t>
            </a:r>
            <a:endParaRPr lang="en-US" dirty="0">
              <a:latin typeface="Calibri" charset="0"/>
            </a:endParaRP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457200" y="4335928"/>
            <a:ext cx="8229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machines randomly sample the environment with a fixed capacity</a:t>
            </a:r>
          </a:p>
          <a:p>
            <a:pPr marL="1028700" lvl="1">
              <a:buFont typeface="Arial"/>
              <a:buChar char="•"/>
              <a:defRPr/>
            </a:pPr>
            <a:r>
              <a:rPr lang="en-US" dirty="0" smtClean="0"/>
              <a:t>Cannot just ‘add one more read’ forever</a:t>
            </a:r>
          </a:p>
          <a:p>
            <a:pPr marL="1028700" lvl="1">
              <a:buFont typeface="Arial"/>
              <a:buChar char="•"/>
              <a:defRPr/>
            </a:pPr>
            <a:r>
              <a:rPr lang="en-US" dirty="0"/>
              <a:t>Any total is equivalent to any </a:t>
            </a:r>
            <a:r>
              <a:rPr lang="en-US" dirty="0" smtClean="0"/>
              <a:t>other</a:t>
            </a:r>
          </a:p>
          <a:p>
            <a:pPr marL="1428750" lvl="2">
              <a:buFont typeface="Arial"/>
              <a:buChar char="•"/>
              <a:defRPr/>
            </a:pPr>
            <a:r>
              <a:rPr lang="en-US" dirty="0" smtClean="0"/>
              <a:t>Affects precision only</a:t>
            </a:r>
          </a:p>
          <a:p>
            <a:pPr marL="1028700" lvl="1">
              <a:buFont typeface="Arial"/>
              <a:buChar char="•"/>
              <a:defRPr/>
            </a:pPr>
            <a:r>
              <a:rPr lang="en-US" dirty="0"/>
              <a:t>They </a:t>
            </a:r>
            <a:r>
              <a:rPr lang="en-US" b="1" u="sng" dirty="0"/>
              <a:t>do not </a:t>
            </a:r>
            <a:r>
              <a:rPr lang="en-US" dirty="0"/>
              <a:t>deliver counts </a:t>
            </a:r>
          </a:p>
          <a:p>
            <a:pPr marL="1428750" lvl="2">
              <a:buFont typeface="Arial"/>
              <a:buChar char="•"/>
              <a:defRPr/>
            </a:pPr>
            <a:r>
              <a:rPr lang="en-US" dirty="0" smtClean="0"/>
              <a:t>Values are probabilities</a:t>
            </a:r>
            <a:r>
              <a:rPr lang="en-US" dirty="0"/>
              <a:t> </a:t>
            </a:r>
            <a:r>
              <a:rPr lang="en-US" dirty="0" smtClean="0"/>
              <a:t>scaled by the total number of reads</a:t>
            </a:r>
            <a:endParaRPr lang="en-US" dirty="0"/>
          </a:p>
          <a:p>
            <a:pPr marL="285750">
              <a:buFont typeface="Arial"/>
              <a:buChar char="•"/>
              <a:defRPr/>
            </a:pPr>
            <a:endParaRPr lang="en-US" dirty="0" smtClean="0"/>
          </a:p>
        </p:txBody>
      </p:sp>
      <p:sp>
        <p:nvSpPr>
          <p:cNvPr id="2" name="TextBox 1"/>
          <p:cNvSpPr txBox="1"/>
          <p:nvPr/>
        </p:nvSpPr>
        <p:spPr>
          <a:xfrm>
            <a:off x="6207125" y="5916915"/>
            <a:ext cx="2480166" cy="646331"/>
          </a:xfrm>
          <a:prstGeom prst="rect">
            <a:avLst/>
          </a:prstGeom>
          <a:noFill/>
        </p:spPr>
        <p:txBody>
          <a:bodyPr wrap="none">
            <a:spAutoFit/>
          </a:bodyPr>
          <a:lstStyle/>
          <a:p>
            <a:pPr>
              <a:defRPr/>
            </a:pPr>
            <a:r>
              <a:rPr lang="en-US" sz="1200" dirty="0" smtClean="0">
                <a:solidFill>
                  <a:schemeClr val="tx1">
                    <a:lumMod val="50000"/>
                    <a:lumOff val="50000"/>
                  </a:schemeClr>
                </a:solidFill>
              </a:rPr>
              <a:t>Friedman 2012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Comp Bio</a:t>
            </a:r>
          </a:p>
          <a:p>
            <a:pPr>
              <a:defRPr/>
            </a:pPr>
            <a:r>
              <a:rPr lang="en-US" sz="1200" dirty="0" smtClean="0">
                <a:solidFill>
                  <a:schemeClr val="tx1">
                    <a:lumMod val="50000"/>
                    <a:lumOff val="50000"/>
                  </a:schemeClr>
                </a:solidFill>
              </a:rPr>
              <a:t>Gloor</a:t>
            </a:r>
            <a:r>
              <a:rPr lang="en-US" sz="1200" dirty="0">
                <a:solidFill>
                  <a:schemeClr val="tx1">
                    <a:lumMod val="50000"/>
                    <a:lumOff val="50000"/>
                  </a:schemeClr>
                </a:solidFill>
              </a:rPr>
              <a:t>,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fontScale="90000"/>
          </a:bodyPr>
          <a:lstStyle/>
          <a:p>
            <a:pPr eaLnBrk="1" hangingPunct="1"/>
            <a:r>
              <a:rPr lang="en-US" dirty="0" smtClean="0">
                <a:latin typeface="Calibri" charset="0"/>
              </a:rPr>
              <a:t>Proportions have strange properties</a:t>
            </a:r>
            <a:endParaRPr lang="en-US" dirty="0">
              <a:latin typeface="Calibri" charset="0"/>
            </a:endParaRP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l="1424" r="1424"/>
          <a:stretch>
            <a:fillRect/>
          </a:stretch>
        </p:blipFill>
        <p:spPr/>
      </p:pic>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The solution is to work in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83332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and the </a:t>
            </a:r>
            <a:r>
              <a:rPr lang="en-US" dirty="0">
                <a:latin typeface="Calibri" charset="0"/>
              </a:rPr>
              <a:t>*</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dirty="0" smtClean="0"/>
              <a:t>X </a:t>
            </a:r>
            <a:r>
              <a:rPr lang="en-US" sz="2000" dirty="0"/>
              <a:t>=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a:t>
            </a:r>
            <a:r>
              <a:rPr lang="en-US" sz="2000" dirty="0" smtClean="0"/>
              <a:t>X (or subset)</a:t>
            </a:r>
            <a:endParaRPr lang="is-IS" sz="2000" dirty="0"/>
          </a:p>
          <a:p>
            <a:pPr algn="ctr" fontAlgn="auto">
              <a:spcBef>
                <a:spcPts val="0"/>
              </a:spcBef>
              <a:spcAft>
                <a:spcPts val="0"/>
              </a:spcAft>
              <a:defRPr/>
            </a:pPr>
            <a:r>
              <a:rPr lang="en-US" sz="2000" b="1" dirty="0"/>
              <a:t>*</a:t>
            </a:r>
            <a:r>
              <a:rPr lang="en-US" sz="2000" b="1" dirty="0" err="1" smtClean="0"/>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r>
              <a:rPr lang="is-IS" sz="2000" b="1" dirty="0" smtClean="0"/>
              <a:t>]</a:t>
            </a:r>
          </a:p>
          <a:p>
            <a:pPr algn="ctr" fontAlgn="auto">
              <a:spcBef>
                <a:spcPts val="0"/>
              </a:spcBef>
              <a:spcAft>
                <a:spcPts val="0"/>
              </a:spcAft>
              <a:defRPr/>
            </a:pPr>
            <a:endParaRPr lang="is-IS" sz="2000" b="1" dirty="0" smtClean="0"/>
          </a:p>
          <a:p>
            <a:pPr>
              <a:buFont typeface="Arial"/>
              <a:buChar char="•"/>
              <a:defRPr/>
            </a:pPr>
            <a:r>
              <a:rPr lang="is-IS" sz="2000" dirty="0"/>
              <a:t>*</a:t>
            </a:r>
            <a:r>
              <a:rPr lang="is-IS" sz="2000" dirty="0" smtClean="0"/>
              <a:t>lr transformed data are </a:t>
            </a:r>
            <a:r>
              <a:rPr lang="is-IS" sz="2000" dirty="0"/>
              <a:t>scale </a:t>
            </a:r>
            <a:r>
              <a:rPr lang="is-IS" sz="2000" dirty="0" smtClean="0"/>
              <a:t>invariant</a:t>
            </a:r>
          </a:p>
          <a:p>
            <a:pPr>
              <a:buFont typeface="Arial"/>
              <a:buChar char="•"/>
              <a:defRPr/>
            </a:pPr>
            <a:r>
              <a:rPr lang="is-IS" sz="2000" dirty="0" smtClean="0"/>
              <a:t>Formally, all pairs of ratios measured</a:t>
            </a:r>
            <a:endParaRPr lang="is-IS" sz="2000" dirty="0"/>
          </a:p>
          <a:p>
            <a:pPr>
              <a:buFont typeface="Arial"/>
              <a:buChar char="•"/>
              <a:defRPr/>
            </a:pPr>
            <a:r>
              <a:rPr lang="en-CA" sz="2000" dirty="0"/>
              <a:t>Ratios </a:t>
            </a:r>
            <a:r>
              <a:rPr lang="is-IS" sz="2000" dirty="0"/>
              <a:t>are linearly </a:t>
            </a:r>
            <a:r>
              <a:rPr lang="is-IS" sz="2000" dirty="0" smtClean="0"/>
              <a:t>related</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that </a:t>
            </a:r>
            <a:r>
              <a:rPr lang="en-US" dirty="0"/>
              <a:t>share a common </a:t>
            </a:r>
            <a:r>
              <a:rPr lang="en-US" dirty="0" smtClean="0"/>
              <a:t>denominator (or a constant sum).</a:t>
            </a:r>
          </a:p>
          <a:p>
            <a:r>
              <a:rPr lang="en-US" dirty="0" smtClean="0"/>
              <a:t>Correlation in these data must maintain a constant ratio</a:t>
            </a:r>
          </a:p>
          <a:p>
            <a:pPr lvl="1"/>
            <a:r>
              <a:rPr lang="en-US" dirty="0" smtClean="0"/>
              <a:t>Linear correlation </a:t>
            </a:r>
            <a:r>
              <a:rPr lang="en-US" dirty="0" smtClean="0"/>
              <a:t>with an intercept of 0 (Euclidian</a:t>
            </a:r>
            <a:r>
              <a:rPr lang="en-US" dirty="0" smtClean="0"/>
              <a:t>)</a:t>
            </a:r>
          </a:p>
          <a:p>
            <a:pPr lvl="1"/>
            <a:r>
              <a:rPr lang="en-US" dirty="0" smtClean="0"/>
              <a:t>linear </a:t>
            </a:r>
            <a:r>
              <a:rPr lang="en-US" dirty="0" smtClean="0"/>
              <a:t>line with a slope of 1 (log-ratio)</a:t>
            </a:r>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Rectangle 5"/>
          <p:cNvSpPr/>
          <p:nvPr/>
        </p:nvSpPr>
        <p:spPr>
          <a:xfrm>
            <a:off x="6383630" y="6141068"/>
            <a:ext cx="1632178" cy="307777"/>
          </a:xfrm>
          <a:prstGeom prst="rect">
            <a:avLst/>
          </a:prstGeom>
        </p:spPr>
        <p:txBody>
          <a:bodyPr wrap="none">
            <a:spAutoFit/>
          </a:bodyPr>
          <a:lstStyle/>
          <a:p>
            <a:r>
              <a:rPr lang="en-US" sz="1400" dirty="0" smtClean="0">
                <a:solidFill>
                  <a:schemeClr val="bg1">
                    <a:lumMod val="75000"/>
                  </a:schemeClr>
                </a:solidFill>
              </a:rPr>
              <a:t>Lovell </a:t>
            </a:r>
            <a:r>
              <a:rPr lang="en-US" sz="1400" dirty="0" err="1">
                <a:solidFill>
                  <a:schemeClr val="bg1">
                    <a:lumMod val="75000"/>
                  </a:schemeClr>
                </a:solidFill>
              </a:rPr>
              <a:t>PLoS</a:t>
            </a:r>
            <a:r>
              <a:rPr lang="en-US" sz="1400" dirty="0">
                <a:solidFill>
                  <a:schemeClr val="bg1">
                    <a:lumMod val="75000"/>
                  </a:schemeClr>
                </a:solidFill>
              </a:rPr>
              <a:t> CB 2015</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62500" lnSpcReduction="20000"/>
          </a:bodyPr>
          <a:lstStyle/>
          <a:p>
            <a:r>
              <a:rPr lang="en-US" dirty="0" smtClean="0"/>
              <a:t>0 count can be real – or a non-detect</a:t>
            </a:r>
          </a:p>
          <a:p>
            <a:endParaRPr lang="en-US" dirty="0" smtClean="0"/>
          </a:p>
          <a:p>
            <a:r>
              <a:rPr lang="en-US" dirty="0" smtClean="0"/>
              <a:t>Sequencing instruments deliver scaled probabilities</a:t>
            </a:r>
          </a:p>
          <a:p>
            <a:pPr marL="457200" lvl="1" indent="0">
              <a:buNone/>
            </a:pPr>
            <a:r>
              <a:rPr lang="en-US" sz="2600" i="1" dirty="0"/>
              <a:t>x</a:t>
            </a:r>
            <a:r>
              <a:rPr lang="en-US" sz="2600" i="1" baseline="-25000" dirty="0"/>
              <a:t>i</a:t>
            </a:r>
            <a:r>
              <a:rPr lang="en-US" sz="2600" dirty="0"/>
              <a:t> = ( </a:t>
            </a:r>
            <a:r>
              <a:rPr lang="en-US" sz="2600" i="1" dirty="0"/>
              <a:t>P</a:t>
            </a:r>
            <a:r>
              <a:rPr lang="en-US" sz="2600" i="1" baseline="-25000" dirty="0"/>
              <a:t>i</a:t>
            </a:r>
            <a:r>
              <a:rPr lang="en-US" sz="2600" dirty="0"/>
              <a:t> |</a:t>
            </a:r>
            <a:r>
              <a:rPr lang="en-US" sz="2600" i="1" dirty="0"/>
              <a:t> 𝑓</a:t>
            </a:r>
            <a:r>
              <a:rPr lang="en-US" sz="2600" i="1" baseline="-25000" dirty="0" err="1"/>
              <a:t>i</a:t>
            </a:r>
            <a:r>
              <a:rPr lang="en-US" sz="2600" i="1" baseline="-25000" dirty="0"/>
              <a:t> </a:t>
            </a:r>
            <a:r>
              <a:rPr lang="en-US" sz="2600" dirty="0"/>
              <a:t>)</a:t>
            </a:r>
            <a:r>
              <a:rPr lang="en-US" sz="2600" i="1" dirty="0" smtClean="0"/>
              <a:t>α</a:t>
            </a:r>
            <a:endParaRPr lang="en-US" sz="2600" i="1" dirty="0"/>
          </a:p>
          <a:p>
            <a:pPr marL="457200" lvl="1" indent="0">
              <a:buNone/>
            </a:pPr>
            <a:r>
              <a:rPr lang="en-US" sz="2600" i="1" dirty="0" smtClean="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p>
          <a:p>
            <a:pPr lvl="1"/>
            <a:r>
              <a:rPr lang="en-US" dirty="0" smtClean="0"/>
              <a:t>*</a:t>
            </a:r>
            <a:r>
              <a:rPr lang="en-US" dirty="0" err="1" smtClean="0"/>
              <a:t>lr</a:t>
            </a:r>
            <a:r>
              <a:rPr lang="en-US" dirty="0" smtClean="0"/>
              <a:t> transform the distribution </a:t>
            </a:r>
          </a:p>
          <a:p>
            <a:pPr lvl="1"/>
            <a:r>
              <a:rPr lang="en-US" dirty="0" smtClean="0"/>
              <a:t>perform analyses on each element in the distribution</a:t>
            </a:r>
            <a:endParaRPr lang="en-US" dirty="0"/>
          </a:p>
          <a:p>
            <a:pPr lvl="1"/>
            <a:r>
              <a:rPr lang="en-US" dirty="0" smtClean="0"/>
              <a:t>report expected values</a:t>
            </a:r>
          </a:p>
          <a:p>
            <a:pPr lvl="1"/>
            <a:endParaRPr lang="en-US" dirty="0" smtClean="0"/>
          </a:p>
          <a:p>
            <a:r>
              <a:rPr lang="en-US" dirty="0" smtClean="0"/>
              <a:t>Dramatically reduces false positives with little or no loss of sensitivity for essentially any </a:t>
            </a:r>
            <a:r>
              <a:rPr lang="en-US" dirty="0" err="1" smtClean="0"/>
              <a:t>seqence-omics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Microbial Ecology Toronto 2017</a:t>
            </a:r>
            <a:endParaRPr lang="en-US" dirty="0"/>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solidFill>
                  <a:srgbClr val="BFBFBF"/>
                </a:solidFill>
              </a:rPr>
              <a:t>Fernandes</a:t>
            </a:r>
            <a:r>
              <a:rPr lang="en-US" sz="1400" dirty="0" smtClean="0">
                <a:solidFill>
                  <a:srgbClr val="BFBFBF"/>
                </a:solidFill>
              </a:rPr>
              <a:t>, </a:t>
            </a:r>
            <a:r>
              <a:rPr lang="en-US" sz="1400" dirty="0" err="1" smtClean="0">
                <a:solidFill>
                  <a:srgbClr val="BFBFBF"/>
                </a:solidFill>
              </a:rPr>
              <a:t>PLoS</a:t>
            </a:r>
            <a:r>
              <a:rPr lang="en-US" sz="1400" dirty="0" smtClean="0">
                <a:solidFill>
                  <a:srgbClr val="BFBFBF"/>
                </a:solidFill>
              </a:rPr>
              <a:t> ONE 2013</a:t>
            </a:r>
          </a:p>
          <a:p>
            <a:r>
              <a:rPr lang="en-US" sz="1400" dirty="0" smtClean="0">
                <a:solidFill>
                  <a:srgbClr val="BFBFBF"/>
                </a:solidFill>
              </a:rPr>
              <a:t>Gloor, </a:t>
            </a:r>
            <a:r>
              <a:rPr lang="en-US" sz="1400" dirty="0" err="1" smtClean="0">
                <a:solidFill>
                  <a:srgbClr val="BFBFBF"/>
                </a:solidFill>
              </a:rPr>
              <a:t>Aus</a:t>
            </a:r>
            <a:r>
              <a:rPr lang="en-US" sz="1400" dirty="0" smtClean="0">
                <a:solidFill>
                  <a:srgbClr val="BFBFBF"/>
                </a:solidFill>
              </a:rPr>
              <a:t> J. Stat. 2016</a:t>
            </a:r>
          </a:p>
          <a:p>
            <a:r>
              <a:rPr lang="en-US" sz="1400" dirty="0" err="1" smtClean="0">
                <a:solidFill>
                  <a:srgbClr val="BFBFBF"/>
                </a:solidFill>
              </a:rPr>
              <a:t>Thorsen</a:t>
            </a:r>
            <a:r>
              <a:rPr lang="en-US" sz="1400" dirty="0" smtClean="0">
                <a:solidFill>
                  <a:srgbClr val="BFBFBF"/>
                </a:solidFill>
              </a:rPr>
              <a:t>, </a:t>
            </a:r>
            <a:r>
              <a:rPr lang="en-US" sz="1400" dirty="0" err="1" smtClean="0">
                <a:solidFill>
                  <a:srgbClr val="BFBFBF"/>
                </a:solidFill>
              </a:rPr>
              <a:t>Microbiome</a:t>
            </a:r>
            <a:r>
              <a:rPr lang="en-US" sz="1400" dirty="0" smtClean="0">
                <a:solidFill>
                  <a:srgbClr val="BFBFBF"/>
                </a:solidFill>
              </a:rPr>
              <a:t> 2016</a:t>
            </a:r>
            <a:endParaRPr lang="en-US" sz="1400" dirty="0">
              <a:solidFill>
                <a:srgbClr val="BFBFBF"/>
              </a:solidFill>
            </a:endParaRP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relative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Microbial Ecology Toronto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Demonstration of the problem</a:t>
            </a:r>
          </a:p>
          <a:p>
            <a:pPr lvl="1"/>
            <a:r>
              <a:rPr lang="en-US" sz="2000" dirty="0" smtClean="0"/>
              <a:t>Problem applies, without restriction, to meta-genomics, meta-</a:t>
            </a:r>
            <a:r>
              <a:rPr lang="en-US" sz="2000" dirty="0" err="1" smtClean="0"/>
              <a:t>transcriptomics</a:t>
            </a:r>
            <a:r>
              <a:rPr lang="en-US" sz="2000" dirty="0" smtClean="0"/>
              <a:t>, </a:t>
            </a:r>
            <a:r>
              <a:rPr lang="en-US" sz="2000" dirty="0" err="1" smtClean="0"/>
              <a:t>transcriptomics</a:t>
            </a:r>
            <a:r>
              <a:rPr lang="en-US" sz="2000" dirty="0" smtClean="0"/>
              <a:t>, etc.</a:t>
            </a:r>
          </a:p>
          <a:p>
            <a:pPr lvl="1"/>
            <a:r>
              <a:rPr lang="en-US" sz="2000" dirty="0" smtClean="0"/>
              <a:t>Tools in common use sensitive to abundance, not variance</a:t>
            </a:r>
          </a:p>
          <a:p>
            <a:r>
              <a:rPr lang="en-US" dirty="0" smtClean="0"/>
              <a:t>Probabilities and compositions</a:t>
            </a:r>
          </a:p>
          <a:p>
            <a:pPr lvl="1"/>
            <a:r>
              <a:rPr lang="en-US" sz="2000" dirty="0" smtClean="0"/>
              <a:t>Sequencing is not counting</a:t>
            </a:r>
          </a:p>
          <a:p>
            <a:pPr lvl="1"/>
            <a:r>
              <a:rPr lang="en-US" sz="2000" dirty="0" smtClean="0"/>
              <a:t>Sequencing is a fixed-sum random sampling process</a:t>
            </a:r>
          </a:p>
          <a:p>
            <a:r>
              <a:rPr lang="en-US" dirty="0" smtClean="0"/>
              <a:t>Meta-</a:t>
            </a:r>
            <a:r>
              <a:rPr lang="en-US" dirty="0" err="1" smtClean="0"/>
              <a:t>transcriptome</a:t>
            </a:r>
            <a:r>
              <a:rPr lang="en-US" dirty="0" smtClean="0"/>
              <a:t> analysis</a:t>
            </a:r>
          </a:p>
          <a:p>
            <a:pPr lvl="1"/>
            <a:r>
              <a:rPr lang="en-US" sz="2000" dirty="0" smtClean="0"/>
              <a:t>Waste-water treatment plant</a:t>
            </a:r>
          </a:p>
          <a:p>
            <a:pPr lvl="1"/>
            <a:r>
              <a:rPr lang="en-US" sz="2000" dirty="0"/>
              <a:t>Bacterial </a:t>
            </a:r>
            <a:r>
              <a:rPr lang="en-US" sz="2000" dirty="0" err="1"/>
              <a:t>vaginosis</a:t>
            </a:r>
            <a:endParaRPr lang="en-US" sz="2000" dirty="0"/>
          </a:p>
          <a:p>
            <a:pPr marL="457200" lvl="1" indent="0">
              <a:buNone/>
            </a:pPr>
            <a:endParaRPr lang="en-US" sz="2000"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369482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a:p>
            <a:pPr>
              <a:defRPr/>
            </a:pPr>
            <a:r>
              <a:rPr lang="en-US" dirty="0" smtClean="0"/>
              <a:t>Integrated package</a:t>
            </a:r>
          </a:p>
          <a:p>
            <a:pPr lvl="1">
              <a:defRPr/>
            </a:pPr>
            <a:r>
              <a:rPr lang="en-US" dirty="0" err="1"/>
              <a:t>omicplotR</a:t>
            </a:r>
            <a:r>
              <a:rPr lang="en-US" dirty="0"/>
              <a:t> (Dan </a:t>
            </a:r>
            <a:r>
              <a:rPr lang="en-US" dirty="0" err="1"/>
              <a:t>Giguere</a:t>
            </a:r>
            <a:r>
              <a:rPr lang="en-US" dirty="0"/>
              <a:t>: </a:t>
            </a:r>
            <a:r>
              <a:rPr lang="en-US" dirty="0" err="1"/>
              <a:t>github.com</a:t>
            </a:r>
            <a:r>
              <a:rPr lang="en-US" dirty="0"/>
              <a:t>/</a:t>
            </a:r>
            <a:r>
              <a:rPr lang="en-US" dirty="0" err="1"/>
              <a:t>dgiguer</a:t>
            </a:r>
            <a:r>
              <a:rPr lang="en-US" dirty="0"/>
              <a:t>/</a:t>
            </a:r>
            <a:r>
              <a:rPr lang="en-US" dirty="0" err="1"/>
              <a:t>omicplotR</a:t>
            </a:r>
            <a:r>
              <a:rPr lang="en-US" dirty="0"/>
              <a:t>/wiki</a:t>
            </a:r>
            <a:r>
              <a:rPr lang="en-US" dirty="0" smtClean="0"/>
              <a:t>)</a:t>
            </a:r>
            <a:endParaRPr lang="en-US" dirty="0"/>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9" name="Content Placeholder 8"/>
          <p:cNvSpPr>
            <a:spLocks noGrp="1"/>
          </p:cNvSpPr>
          <p:nvPr>
            <p:ph idx="1"/>
          </p:nvPr>
        </p:nvSpPr>
        <p:spPr/>
        <p:txBody>
          <a:bodyPr>
            <a:normAutofit fontScale="92500" lnSpcReduction="10000"/>
          </a:bodyPr>
          <a:lstStyle/>
          <a:p>
            <a:r>
              <a:rPr lang="en-US" dirty="0" smtClean="0"/>
              <a:t>Information about what is being made ‘at that moment’</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not necessarily reflective of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0276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285750" indent="-285750"/>
            <a:r>
              <a:rPr lang="en-US" dirty="0"/>
              <a:t>Meta-</a:t>
            </a:r>
            <a:r>
              <a:rPr lang="en-US" dirty="0" err="1"/>
              <a:t>transcriptome</a:t>
            </a:r>
            <a:r>
              <a:rPr lang="en-US" dirty="0"/>
              <a:t> of samples from refinery wastewater treatment plant </a:t>
            </a:r>
          </a:p>
        </p:txBody>
      </p:sp>
      <p:pic>
        <p:nvPicPr>
          <p:cNvPr id="5" name="Content Placeholder 4" descr="alk_benz.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776"/>
          <a:stretch/>
        </p:blipFill>
        <p:spPr>
          <a:xfrm>
            <a:off x="844247" y="1600200"/>
            <a:ext cx="4559905" cy="4525963"/>
          </a:xfrm>
        </p:spPr>
      </p:pic>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5309809" y="2052952"/>
            <a:ext cx="3376991" cy="3170099"/>
          </a:xfrm>
          <a:prstGeom prst="rect">
            <a:avLst/>
          </a:prstGeom>
          <a:noFill/>
        </p:spPr>
        <p:txBody>
          <a:bodyPr wrap="square" rtlCol="0">
            <a:spAutoFit/>
          </a:bodyPr>
          <a:lstStyle/>
          <a:p>
            <a:pPr marL="285750" indent="-285750">
              <a:buFont typeface="Arial"/>
              <a:buChar char="•"/>
            </a:pPr>
            <a:r>
              <a:rPr lang="en-US" sz="2000" dirty="0" smtClean="0"/>
              <a:t>grown in two carbon sources</a:t>
            </a:r>
            <a:endParaRPr lang="en-US" sz="2000" dirty="0"/>
          </a:p>
          <a:p>
            <a:pPr marL="285750" indent="-285750">
              <a:buFont typeface="Arial"/>
              <a:buChar char="•"/>
            </a:pPr>
            <a:r>
              <a:rPr lang="en-US" sz="2000" dirty="0" smtClean="0"/>
              <a:t>Each point is a gene (&gt;250k)</a:t>
            </a:r>
          </a:p>
          <a:p>
            <a:pPr marL="285750" indent="-285750">
              <a:buFont typeface="Arial"/>
              <a:buChar char="•"/>
            </a:pPr>
            <a:r>
              <a:rPr lang="en-US" sz="2000" dirty="0" smtClean="0"/>
              <a:t>Y-axis is E(difference) between groups</a:t>
            </a:r>
            <a:endParaRPr lang="en-US" sz="2000" dirty="0"/>
          </a:p>
          <a:p>
            <a:pPr marL="285750" indent="-285750">
              <a:buFont typeface="Arial"/>
              <a:buChar char="•"/>
            </a:pPr>
            <a:r>
              <a:rPr lang="en-US" sz="2000" dirty="0" smtClean="0"/>
              <a:t>X-axis is E(dispersion) within group</a:t>
            </a:r>
          </a:p>
          <a:p>
            <a:pPr marL="285750" indent="-285750">
              <a:buFont typeface="Arial"/>
              <a:buChar char="•"/>
            </a:pPr>
            <a:r>
              <a:rPr lang="en-US" sz="2000" dirty="0" smtClean="0"/>
              <a:t>Alkanes in Medium B, benzoate in both media</a:t>
            </a:r>
          </a:p>
          <a:p>
            <a:endParaRPr lang="en-US" sz="2000" dirty="0" smtClean="0"/>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49669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uses media differently?</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5309809" y="1956191"/>
            <a:ext cx="3376991" cy="4093428"/>
          </a:xfrm>
          <a:prstGeom prst="rect">
            <a:avLst/>
          </a:prstGeom>
          <a:noFill/>
        </p:spPr>
        <p:txBody>
          <a:bodyPr wrap="square" rtlCol="0">
            <a:spAutoFit/>
          </a:bodyPr>
          <a:lstStyle/>
          <a:p>
            <a:pPr marL="285750" indent="-285750">
              <a:buFont typeface="Arial"/>
              <a:buChar char="•"/>
            </a:pPr>
            <a:r>
              <a:rPr lang="en-US" sz="2000" dirty="0">
                <a:solidFill>
                  <a:schemeClr val="bg1">
                    <a:lumMod val="75000"/>
                  </a:schemeClr>
                </a:solidFill>
              </a:rPr>
              <a:t>Meta-</a:t>
            </a:r>
            <a:r>
              <a:rPr lang="en-US" sz="2000" dirty="0" err="1">
                <a:solidFill>
                  <a:schemeClr val="bg1">
                    <a:lumMod val="75000"/>
                  </a:schemeClr>
                </a:solidFill>
              </a:rPr>
              <a:t>transcriptome</a:t>
            </a:r>
            <a:r>
              <a:rPr lang="en-US" sz="2000" dirty="0">
                <a:solidFill>
                  <a:schemeClr val="bg1">
                    <a:lumMod val="75000"/>
                  </a:schemeClr>
                </a:solidFill>
              </a:rPr>
              <a:t> of samples from refinery wastewater treatment plant grown in two carbon sources</a:t>
            </a:r>
          </a:p>
          <a:p>
            <a:pPr marL="285750" indent="-285750">
              <a:buFont typeface="Arial"/>
              <a:buChar char="•"/>
            </a:pPr>
            <a:r>
              <a:rPr lang="en-US" sz="2000" dirty="0">
                <a:solidFill>
                  <a:schemeClr val="bg1">
                    <a:lumMod val="75000"/>
                  </a:schemeClr>
                </a:solidFill>
              </a:rPr>
              <a:t>Each point is a gene (&gt;250k)</a:t>
            </a:r>
          </a:p>
          <a:p>
            <a:pPr marL="285750" indent="-285750">
              <a:buFont typeface="Arial"/>
              <a:buChar char="•"/>
            </a:pPr>
            <a:r>
              <a:rPr lang="en-US" sz="2000" dirty="0">
                <a:solidFill>
                  <a:schemeClr val="bg1">
                    <a:lumMod val="75000"/>
                  </a:schemeClr>
                </a:solidFill>
              </a:rPr>
              <a:t>Y-axis is E(difference) between groups</a:t>
            </a:r>
          </a:p>
          <a:p>
            <a:pPr marL="285750" indent="-285750">
              <a:buFont typeface="Arial"/>
              <a:buChar char="•"/>
            </a:pPr>
            <a:r>
              <a:rPr lang="en-US" sz="2000" dirty="0">
                <a:solidFill>
                  <a:schemeClr val="bg1">
                    <a:lumMod val="75000"/>
                  </a:schemeClr>
                </a:solidFill>
              </a:rPr>
              <a:t>X-axis is E(dispersion) within group</a:t>
            </a:r>
          </a:p>
          <a:p>
            <a:pPr marL="285750" indent="-285750">
              <a:buFont typeface="Arial"/>
              <a:buChar char="•"/>
            </a:pPr>
            <a:r>
              <a:rPr lang="en-US" sz="2000" dirty="0">
                <a:solidFill>
                  <a:schemeClr val="bg1">
                    <a:lumMod val="75000"/>
                  </a:schemeClr>
                </a:solidFill>
              </a:rPr>
              <a:t>Alkanes in Medium B, benzoate in both </a:t>
            </a:r>
            <a:r>
              <a:rPr lang="en-US" sz="2000" dirty="0" smtClean="0">
                <a:solidFill>
                  <a:schemeClr val="bg1">
                    <a:lumMod val="75000"/>
                  </a:schemeClr>
                </a:solidFill>
              </a:rPr>
              <a:t>media</a:t>
            </a:r>
          </a:p>
          <a:p>
            <a:pPr marL="285750" indent="-285750">
              <a:buFont typeface="Arial"/>
              <a:buChar char="•"/>
            </a:pPr>
            <a:r>
              <a:rPr lang="en-US" sz="2000" i="1" dirty="0" err="1" smtClean="0"/>
              <a:t>Lysinbacillus</a:t>
            </a:r>
            <a:r>
              <a:rPr lang="en-US" sz="2000" dirty="0" smtClean="0"/>
              <a:t> prefers alkanes</a:t>
            </a:r>
            <a:endParaRPr lang="en-US" sz="2000" dirty="0"/>
          </a:p>
        </p:txBody>
      </p:sp>
      <p:pic>
        <p:nvPicPr>
          <p:cNvPr id="8" name="Content Placeholder 7" descr="NA_taxa.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 r="293"/>
          <a:stretch/>
        </p:blipFill>
        <p:spPr>
          <a:xfrm>
            <a:off x="846668" y="1600200"/>
            <a:ext cx="4511524" cy="4525963"/>
          </a:xfr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76194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t>
            </a:r>
            <a:r>
              <a:rPr lang="en-US" dirty="0" err="1"/>
              <a:t>transcriptome</a:t>
            </a:r>
            <a:r>
              <a:rPr lang="en-US" dirty="0"/>
              <a:t> of H vs. </a:t>
            </a:r>
            <a:r>
              <a:rPr lang="en-US" dirty="0" smtClean="0"/>
              <a:t>BV</a:t>
            </a:r>
            <a:endParaRPr lang="en-US" dirty="0"/>
          </a:p>
        </p:txBody>
      </p:sp>
      <p:pic>
        <p:nvPicPr>
          <p:cNvPr id="5" name="Content Placeholder 4"/>
          <p:cNvPicPr>
            <a:picLocks noGrp="1" noChangeAspect="1"/>
          </p:cNvPicPr>
          <p:nvPr>
            <p:ph idx="1"/>
          </p:nvPr>
        </p:nvPicPr>
        <p:blipFill>
          <a:blip r:embed="rId2"/>
          <a:srcRect l="-11047" r="-11047"/>
          <a:stretch>
            <a:fillRect/>
          </a:stretch>
        </p:blipFill>
        <p:spPr/>
      </p:pic>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6664475" y="6060068"/>
            <a:ext cx="1717462" cy="461665"/>
          </a:xfrm>
          <a:prstGeom prst="rect">
            <a:avLst/>
          </a:prstGeom>
          <a:noFill/>
        </p:spPr>
        <p:txBody>
          <a:bodyPr wrap="none" rtlCol="0">
            <a:spAutoFit/>
          </a:bodyPr>
          <a:lstStyle/>
          <a:p>
            <a:r>
              <a:rPr lang="en-US" sz="1200" dirty="0" err="1" smtClean="0">
                <a:solidFill>
                  <a:srgbClr val="BFBFBF"/>
                </a:solidFill>
              </a:rPr>
              <a:t>Macklain</a:t>
            </a:r>
            <a:r>
              <a:rPr lang="en-US" sz="1200" dirty="0" smtClean="0">
                <a:solidFill>
                  <a:srgbClr val="BFBFBF"/>
                </a:solidFill>
              </a:rPr>
              <a:t>, McMillan- PC</a:t>
            </a:r>
          </a:p>
          <a:p>
            <a:r>
              <a:rPr lang="en-US" sz="1200" dirty="0" smtClean="0">
                <a:solidFill>
                  <a:srgbClr val="BFBFBF"/>
                </a:solidFill>
              </a:rPr>
              <a:t>McMillan, Sci. Rep, 2015</a:t>
            </a:r>
            <a:endParaRPr lang="en-US" sz="1200" dirty="0">
              <a:solidFill>
                <a:srgbClr val="BFBFBF"/>
              </a:solidFill>
            </a:endParaRPr>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5710667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BV subgroup - genes</a:t>
            </a:r>
            <a:endParaRPr lang="en-US" dirty="0"/>
          </a:p>
        </p:txBody>
      </p:sp>
      <p:pic>
        <p:nvPicPr>
          <p:cNvPr id="5" name="Content Placeholder 4" descr="bvonly_refseq_biplot.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09" r="293"/>
          <a:stretch/>
        </p:blipFill>
        <p:spPr>
          <a:xfrm>
            <a:off x="2304142" y="1600200"/>
            <a:ext cx="4535714" cy="4525963"/>
          </a:xfrm>
        </p:spPr>
      </p:pic>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6" name="Picture 5"/>
          <p:cNvPicPr>
            <a:picLocks noChangeAspect="1"/>
          </p:cNvPicPr>
          <p:nvPr/>
        </p:nvPicPr>
        <p:blipFill>
          <a:blip r:embed="rId3"/>
          <a:stretch>
            <a:fillRect/>
          </a:stretch>
        </p:blipFill>
        <p:spPr>
          <a:xfrm>
            <a:off x="1136348" y="3742267"/>
            <a:ext cx="533400" cy="1562100"/>
          </a:xfrm>
          <a:prstGeom prst="rect">
            <a:avLst/>
          </a:prstGeom>
        </p:spPr>
      </p:pic>
    </p:spTree>
    <p:extLst>
      <p:ext uri="{BB962C8B-B14F-4D97-AF65-F5344CB8AC3E}">
        <p14:creationId xmlns:p14="http://schemas.microsoft.com/office/powerpoint/2010/main" val="9850400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BV subgroup - functions</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8" name="Picture 7" descr="BV_effec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522" y="1417638"/>
            <a:ext cx="4946953" cy="4946953"/>
          </a:xfrm>
          <a:prstGeom prst="rect">
            <a:avLst/>
          </a:prstGeom>
        </p:spPr>
      </p:pic>
    </p:spTree>
    <p:extLst>
      <p:ext uri="{BB962C8B-B14F-4D97-AF65-F5344CB8AC3E}">
        <p14:creationId xmlns:p14="http://schemas.microsoft.com/office/powerpoint/2010/main" val="266935539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7665"/>
          </a:xfrm>
        </p:spPr>
        <p:txBody>
          <a:bodyPr>
            <a:noAutofit/>
          </a:bodyPr>
          <a:lstStyle/>
          <a:p>
            <a:r>
              <a:rPr lang="en-US" sz="4000" dirty="0" smtClean="0"/>
              <a:t>What separates BV subgroups?</a:t>
            </a:r>
            <a:endParaRPr lang="en-US" sz="4000"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77425" y="1941137"/>
            <a:ext cx="8027660" cy="4415213"/>
          </a:xfrm>
        </p:spPr>
      </p:pic>
      <p:sp>
        <p:nvSpPr>
          <p:cNvPr id="6" name="Content Placeholder 2"/>
          <p:cNvSpPr txBox="1">
            <a:spLocks/>
          </p:cNvSpPr>
          <p:nvPr/>
        </p:nvSpPr>
        <p:spPr bwMode="auto">
          <a:xfrm>
            <a:off x="177425" y="1192303"/>
            <a:ext cx="3064099" cy="5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solidFill>
                  <a:schemeClr val="accent1"/>
                </a:solidFill>
              </a:rPr>
              <a:t>ALDEx2 Effect size</a:t>
            </a:r>
            <a:r>
              <a:rPr lang="en-US" dirty="0" smtClean="0"/>
              <a:t>:</a:t>
            </a:r>
            <a:endParaRPr lang="en-US" sz="2000" dirty="0"/>
          </a:p>
        </p:txBody>
      </p:sp>
      <p:sp>
        <p:nvSpPr>
          <p:cNvPr id="3" name="Rectangle 2"/>
          <p:cNvSpPr/>
          <p:nvPr/>
        </p:nvSpPr>
        <p:spPr>
          <a:xfrm>
            <a:off x="1405723" y="5711630"/>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1405723" y="4064105"/>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954867" y="1152761"/>
            <a:ext cx="1297688" cy="646331"/>
          </a:xfrm>
          <a:prstGeom prst="rect">
            <a:avLst/>
          </a:prstGeom>
          <a:noFill/>
        </p:spPr>
        <p:txBody>
          <a:bodyPr wrap="none" rtlCol="0">
            <a:spAutoFit/>
          </a:bodyPr>
          <a:lstStyle/>
          <a:p>
            <a:pPr algn="ctr"/>
            <a:r>
              <a:rPr lang="en-US" u="sng" dirty="0" smtClean="0">
                <a:latin typeface="Perpetua" charset="0"/>
                <a:ea typeface="Perpetua" charset="0"/>
                <a:cs typeface="Perpetua" charset="0"/>
              </a:rPr>
              <a:t>E(difference)</a:t>
            </a:r>
          </a:p>
          <a:p>
            <a:pPr algn="ctr"/>
            <a:r>
              <a:rPr lang="en-US" dirty="0" smtClean="0">
                <a:latin typeface="Perpetua" charset="0"/>
                <a:ea typeface="Perpetua" charset="0"/>
                <a:cs typeface="Perpetua" charset="0"/>
              </a:rPr>
              <a:t>E(dispersion)</a:t>
            </a:r>
          </a:p>
        </p:txBody>
      </p:sp>
      <p:sp>
        <p:nvSpPr>
          <p:cNvPr id="5" name="Footer Placeholder 4"/>
          <p:cNvSpPr>
            <a:spLocks noGrp="1"/>
          </p:cNvSpPr>
          <p:nvPr>
            <p:ph type="ftr" sz="quarter" idx="11"/>
          </p:nvPr>
        </p:nvSpPr>
        <p:spPr/>
        <p:txBody>
          <a:bodyPr/>
          <a:lstStyle/>
          <a:p>
            <a:pPr>
              <a:defRPr/>
            </a:pPr>
            <a:r>
              <a:rPr lang="en-US" smtClean="0"/>
              <a:t>Microbial Ecology Toronto 2017</a:t>
            </a:r>
            <a:endParaRPr lang="en-US" dirty="0"/>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9946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21395083"/>
              </p:ext>
            </p:extLst>
          </p:nvPr>
        </p:nvGraphicFramePr>
        <p:xfrm>
          <a:off x="457200" y="1600200"/>
          <a:ext cx="8081964" cy="3850640"/>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 (p-value)</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 (effect sizes or p-value)</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constant ratio</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Absolute abundance</a:t>
                      </a:r>
                      <a:endParaRPr lang="en-US" dirty="0"/>
                    </a:p>
                  </a:txBody>
                  <a:tcPr>
                    <a:solidFill>
                      <a:schemeClr val="accent2">
                        <a:lumMod val="40000"/>
                        <a:lumOff val="60000"/>
                      </a:schemeClr>
                    </a:solidFill>
                  </a:tcPr>
                </a:tc>
                <a:tc>
                  <a:txBody>
                    <a:bodyPr/>
                    <a:lstStyle/>
                    <a:p>
                      <a:r>
                        <a:rPr lang="en-US" dirty="0" smtClean="0"/>
                        <a:t>Relative to</a:t>
                      </a:r>
                      <a:r>
                        <a:rPr lang="en-US" baseline="0" dirty="0" smtClean="0"/>
                        <a:t> a standard</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Microbial Ecology Toronto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92500" lnSpcReduction="20000"/>
          </a:bodyPr>
          <a:lstStyle/>
          <a:p>
            <a:r>
              <a:rPr lang="en-US" dirty="0" smtClean="0"/>
              <a:t>We only have relative information</a:t>
            </a:r>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association</a:t>
            </a:r>
          </a:p>
          <a:p>
            <a:r>
              <a:rPr lang="en-US" dirty="0" smtClean="0"/>
              <a:t>0 replacement is a theoretical, but not a practical impediment</a:t>
            </a:r>
          </a:p>
          <a:p>
            <a:endParaRPr lang="en-US" dirty="0"/>
          </a:p>
        </p:txBody>
      </p:sp>
      <p:sp>
        <p:nvSpPr>
          <p:cNvPr id="2" name="Title 1"/>
          <p:cNvSpPr>
            <a:spLocks noGrp="1"/>
          </p:cNvSpPr>
          <p:nvPr>
            <p:ph type="title"/>
          </p:nvPr>
        </p:nvSpPr>
        <p:spPr/>
        <p:txBody>
          <a:bodyPr/>
          <a:lstStyle/>
          <a:p>
            <a:r>
              <a:rPr lang="en-US" dirty="0" smtClean="0"/>
              <a:t>Conclusions</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664476" y="6126163"/>
            <a:ext cx="1678164" cy="461665"/>
          </a:xfrm>
          <a:prstGeom prst="rect">
            <a:avLst/>
          </a:prstGeom>
          <a:noFill/>
        </p:spPr>
        <p:txBody>
          <a:bodyPr wrap="none" rtlCol="0">
            <a:spAutoFit/>
          </a:bodyPr>
          <a:lstStyle/>
          <a:p>
            <a:r>
              <a:rPr lang="en-US" sz="1200" dirty="0" smtClean="0">
                <a:solidFill>
                  <a:srgbClr val="BFBFBF"/>
                </a:solidFill>
              </a:rPr>
              <a:t>Gloor 2014 </a:t>
            </a:r>
            <a:r>
              <a:rPr lang="en-US" sz="1200" dirty="0" err="1" smtClean="0">
                <a:solidFill>
                  <a:srgbClr val="BFBFBF"/>
                </a:solidFill>
              </a:rPr>
              <a:t>Microbiome</a:t>
            </a:r>
            <a:endParaRPr lang="en-US" sz="1200" smtClean="0">
              <a:solidFill>
                <a:srgbClr val="BFBFBF"/>
              </a:solidFill>
            </a:endParaRPr>
          </a:p>
          <a:p>
            <a:r>
              <a:rPr lang="en-US" sz="1200" smtClean="0">
                <a:solidFill>
                  <a:srgbClr val="BFBFBF"/>
                </a:solidFill>
              </a:rPr>
              <a:t>Gloor </a:t>
            </a:r>
            <a:r>
              <a:rPr lang="en-US" sz="1200" dirty="0" smtClean="0">
                <a:solidFill>
                  <a:srgbClr val="BFBFBF"/>
                </a:solidFill>
              </a:rPr>
              <a:t>2016, Aus. J. Stat</a:t>
            </a:r>
            <a:endParaRPr lang="en-US" sz="1200" dirty="0">
              <a:solidFill>
                <a:srgbClr val="BFBFBF"/>
              </a:solidFill>
            </a:endParaRPr>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HTS meat grinder</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r>
              <a:rPr lang="en-US" sz="1800" dirty="0" err="1" smtClean="0"/>
              <a:t>Bctor</a:t>
            </a:r>
            <a:r>
              <a:rPr lang="en-US" sz="1800" dirty="0" smtClean="0"/>
              <a:t>)</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as normalized counts</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4862287" y="2382762"/>
            <a:ext cx="3824514" cy="2585323"/>
          </a:xfrm>
          <a:prstGeom prst="rect">
            <a:avLst/>
          </a:prstGeom>
          <a:noFill/>
        </p:spPr>
        <p:txBody>
          <a:bodyPr wrap="square" rtlCol="0">
            <a:spAutoFit/>
          </a:bodyPr>
          <a:lstStyle/>
          <a:p>
            <a:r>
              <a:rPr lang="en-US" b="1" dirty="0" smtClean="0"/>
              <a:t>Counts in the environment</a:t>
            </a:r>
          </a:p>
          <a:p>
            <a:pPr marL="285750" indent="-285750">
              <a:buFont typeface="Arial"/>
              <a:buChar char="•"/>
            </a:pPr>
            <a:r>
              <a:rPr lang="en-US" dirty="0" smtClean="0"/>
              <a:t>Vast majority of molecules maintain same absolute abundance</a:t>
            </a:r>
          </a:p>
          <a:p>
            <a:pPr marL="285750" indent="-285750">
              <a:buFont typeface="Arial"/>
              <a:buChar char="•"/>
            </a:pPr>
            <a:r>
              <a:rPr lang="en-US" dirty="0" smtClean="0"/>
              <a:t>~75 increase in absolute abundance</a:t>
            </a:r>
          </a:p>
          <a:p>
            <a:endParaRPr lang="en-US" dirty="0"/>
          </a:p>
          <a:p>
            <a:r>
              <a:rPr lang="en-US" b="1" dirty="0" smtClean="0"/>
              <a:t>‘Counts’ after sequencing</a:t>
            </a:r>
          </a:p>
          <a:p>
            <a:pPr marL="285750" indent="-285750">
              <a:buFont typeface="Arial"/>
              <a:buChar char="•"/>
            </a:pPr>
            <a:r>
              <a:rPr lang="en-US" dirty="0" smtClean="0"/>
              <a:t>~1400 ‘significantly’ decreased </a:t>
            </a:r>
          </a:p>
          <a:p>
            <a:pPr marL="285750" indent="-285750">
              <a:buFont typeface="Arial"/>
              <a:buChar char="•"/>
            </a:pPr>
            <a:r>
              <a:rPr lang="en-US" dirty="0" smtClean="0"/>
              <a:t>Small number ‘significantly’ increased</a:t>
            </a:r>
            <a:endParaRPr lang="en-US" dirty="0"/>
          </a:p>
        </p:txBody>
      </p:sp>
      <p:pic>
        <p:nvPicPr>
          <p:cNvPr id="8" name="Content Placeholder 4" descr="DESeq.selex.pdf"/>
          <p:cNvPicPr>
            <a:picLocks noChangeAspect="1"/>
          </p:cNvPicPr>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a:prstGeom prst="rect">
            <a:avLst/>
          </a:prstGeom>
        </p:spPr>
      </p:pic>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Rectangle 6"/>
          <p:cNvSpPr/>
          <p:nvPr/>
        </p:nvSpPr>
        <p:spPr>
          <a:xfrm>
            <a:off x="6357556" y="6217850"/>
            <a:ext cx="1701683" cy="461665"/>
          </a:xfrm>
          <a:prstGeom prst="rect">
            <a:avLst/>
          </a:prstGeom>
        </p:spPr>
        <p:txBody>
          <a:bodyPr wrap="none">
            <a:spAutoFit/>
          </a:bodyPr>
          <a:lstStyle/>
          <a:p>
            <a:r>
              <a:rPr lang="en-US" sz="1200" dirty="0" smtClean="0">
                <a:solidFill>
                  <a:schemeClr val="bg1">
                    <a:lumMod val="75000"/>
                  </a:schemeClr>
                </a:solidFill>
              </a:rPr>
              <a:t>Gloor AJS 2016</a:t>
            </a:r>
          </a:p>
          <a:p>
            <a:r>
              <a:rPr lang="en-US" sz="1200" dirty="0" err="1" smtClean="0">
                <a:solidFill>
                  <a:schemeClr val="bg1">
                    <a:lumMod val="75000"/>
                  </a:schemeClr>
                </a:solidFill>
              </a:rPr>
              <a:t>McMurroughPNAS</a:t>
            </a:r>
            <a:r>
              <a:rPr lang="en-US" sz="1200" dirty="0" smtClean="0">
                <a:solidFill>
                  <a:schemeClr val="bg1">
                    <a:lumMod val="75000"/>
                  </a:schemeClr>
                </a:solidFill>
              </a:rPr>
              <a:t> 2014</a:t>
            </a:r>
            <a:endParaRPr lang="en-US" sz="1200" dirty="0"/>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log-ratio E(probabilities)</a:t>
            </a:r>
            <a:endParaRPr lang="en-US" dirty="0"/>
          </a:p>
        </p:txBody>
      </p:sp>
      <p:pic>
        <p:nvPicPr>
          <p:cNvPr id="5" name="Content Placeholder 4" descr="DESeq.sele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p:spPr>
      </p:pic>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3" name="Picture 2" descr="aldex.sel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72000" cy="4572000"/>
          </a:xfrm>
          <a:prstGeom prst="rect">
            <a:avLst/>
          </a:prstGeom>
        </p:spPr>
      </p:pic>
      <p:sp>
        <p:nvSpPr>
          <p:cNvPr id="7" name="TextBox 6"/>
          <p:cNvSpPr txBox="1"/>
          <p:nvPr/>
        </p:nvSpPr>
        <p:spPr>
          <a:xfrm>
            <a:off x="1911048" y="1895715"/>
            <a:ext cx="948171" cy="369332"/>
          </a:xfrm>
          <a:prstGeom prst="rect">
            <a:avLst/>
          </a:prstGeom>
          <a:noFill/>
        </p:spPr>
        <p:txBody>
          <a:bodyPr wrap="none" rtlCol="0">
            <a:spAutoFit/>
          </a:bodyPr>
          <a:lstStyle/>
          <a:p>
            <a:r>
              <a:rPr lang="en-US" dirty="0" smtClean="0"/>
              <a:t>‘Counts’</a:t>
            </a:r>
            <a:endParaRPr lang="en-US" dirty="0"/>
          </a:p>
        </p:txBody>
      </p:sp>
      <p:sp>
        <p:nvSpPr>
          <p:cNvPr id="8" name="TextBox 7"/>
          <p:cNvSpPr txBox="1"/>
          <p:nvPr/>
        </p:nvSpPr>
        <p:spPr>
          <a:xfrm>
            <a:off x="5689929" y="1895715"/>
            <a:ext cx="2492990" cy="369332"/>
          </a:xfrm>
          <a:prstGeom prst="rect">
            <a:avLst/>
          </a:prstGeom>
          <a:noFill/>
        </p:spPr>
        <p:txBody>
          <a:bodyPr wrap="none" rtlCol="0">
            <a:spAutoFit/>
          </a:bodyPr>
          <a:lstStyle/>
          <a:p>
            <a:r>
              <a:rPr lang="en-US" dirty="0" smtClean="0"/>
              <a:t>Log-ratio of probabilities</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0" name="Rectangle 9"/>
          <p:cNvSpPr/>
          <p:nvPr/>
        </p:nvSpPr>
        <p:spPr>
          <a:xfrm>
            <a:off x="6357556" y="6217850"/>
            <a:ext cx="1701683" cy="461665"/>
          </a:xfrm>
          <a:prstGeom prst="rect">
            <a:avLst/>
          </a:prstGeom>
        </p:spPr>
        <p:txBody>
          <a:bodyPr wrap="none">
            <a:spAutoFit/>
          </a:bodyPr>
          <a:lstStyle/>
          <a:p>
            <a:r>
              <a:rPr lang="en-US" sz="1200" dirty="0" smtClean="0">
                <a:solidFill>
                  <a:schemeClr val="bg1">
                    <a:lumMod val="75000"/>
                  </a:schemeClr>
                </a:solidFill>
              </a:rPr>
              <a:t>Gloor AJS 2016</a:t>
            </a:r>
          </a:p>
          <a:p>
            <a:r>
              <a:rPr lang="en-US" sz="1200" dirty="0" err="1" smtClean="0">
                <a:solidFill>
                  <a:schemeClr val="bg1">
                    <a:lumMod val="75000"/>
                  </a:schemeClr>
                </a:solidFill>
              </a:rPr>
              <a:t>McMurroughPNAS</a:t>
            </a:r>
            <a:r>
              <a:rPr lang="en-US" sz="1200" dirty="0" smtClean="0">
                <a:solidFill>
                  <a:schemeClr val="bg1">
                    <a:lumMod val="75000"/>
                  </a:schemeClr>
                </a:solidFill>
              </a:rPr>
              <a:t> 2014</a:t>
            </a:r>
            <a:endParaRPr lang="en-US" sz="1200" dirty="0"/>
          </a:p>
        </p:txBody>
      </p:sp>
    </p:spTree>
    <p:extLst>
      <p:ext uri="{BB962C8B-B14F-4D97-AF65-F5344CB8AC3E}">
        <p14:creationId xmlns:p14="http://schemas.microsoft.com/office/powerpoint/2010/main" val="8468286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2015, Wong </a:t>
            </a:r>
            <a:r>
              <a:rPr lang="en-US" sz="1200" dirty="0" err="1" smtClean="0">
                <a:solidFill>
                  <a:schemeClr val="bg1">
                    <a:lumMod val="75000"/>
                  </a:schemeClr>
                </a:solidFill>
              </a:rPr>
              <a:t>PLoS</a:t>
            </a:r>
            <a:r>
              <a:rPr lang="en-US" sz="1200" dirty="0" smtClean="0">
                <a:solidFill>
                  <a:schemeClr val="bg1">
                    <a:lumMod val="75000"/>
                  </a:schemeClr>
                </a:solidFill>
              </a:rPr>
              <a:t> ONE 2016, Morton </a:t>
            </a:r>
            <a:r>
              <a:rPr lang="en-US" sz="1200" dirty="0" err="1" smtClean="0">
                <a:solidFill>
                  <a:schemeClr val="bg1">
                    <a:lumMod val="75000"/>
                  </a:schemeClr>
                </a:solidFill>
              </a:rPr>
              <a:t>mSystems</a:t>
            </a:r>
            <a:r>
              <a:rPr lang="en-US" sz="1200" dirty="0" smtClean="0">
                <a:solidFill>
                  <a:schemeClr val="bg1">
                    <a:lumMod val="75000"/>
                  </a:schemeClr>
                </a:solidFill>
              </a:rPr>
              <a:t> 2017)</a:t>
            </a:r>
          </a:p>
          <a:p>
            <a:endParaRPr lang="en-US" sz="2400" dirty="0" smtClean="0"/>
          </a:p>
        </p:txBody>
      </p:sp>
      <p:sp>
        <p:nvSpPr>
          <p:cNvPr id="4" name="Footer Placeholder 3"/>
          <p:cNvSpPr>
            <a:spLocks noGrp="1"/>
          </p:cNvSpPr>
          <p:nvPr>
            <p:ph type="ftr" sz="quarter" idx="11"/>
          </p:nvPr>
        </p:nvSpPr>
        <p:spPr/>
        <p:txBody>
          <a:bodyPr/>
          <a:lstStyle/>
          <a:p>
            <a:r>
              <a:rPr lang="it-IT" smtClean="0"/>
              <a:t>Microbial Ecology Toronto 2017</a:t>
            </a:r>
            <a:endParaRPr lang="en-US"/>
          </a:p>
        </p:txBody>
      </p:sp>
      <p:pic>
        <p:nvPicPr>
          <p:cNvPr id="6" name="Picture 5"/>
          <p:cNvPicPr>
            <a:picLocks noChangeAspect="1"/>
          </p:cNvPicPr>
          <p:nvPr/>
        </p:nvPicPr>
        <p:blipFill>
          <a:blip r:embed="rId2"/>
          <a:stretch>
            <a:fillRect/>
          </a:stretch>
        </p:blipFill>
        <p:spPr>
          <a:xfrm>
            <a:off x="1613557" y="3218704"/>
            <a:ext cx="5917965" cy="3222311"/>
          </a:xfrm>
          <a:prstGeom prst="rect">
            <a:avLst/>
          </a:prstGeom>
        </p:spPr>
      </p:pic>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Rectangle 6"/>
          <p:cNvSpPr/>
          <p:nvPr/>
        </p:nvSpPr>
        <p:spPr>
          <a:xfrm>
            <a:off x="6357556" y="6217850"/>
            <a:ext cx="2181607" cy="276999"/>
          </a:xfrm>
          <a:prstGeom prst="rect">
            <a:avLst/>
          </a:prstGeom>
        </p:spPr>
        <p:txBody>
          <a:bodyPr wrap="none">
            <a:spAutoFit/>
          </a:bodyPr>
          <a:lstStyle/>
          <a:p>
            <a:r>
              <a:rPr lang="en-US" sz="1200" dirty="0" err="1">
                <a:solidFill>
                  <a:schemeClr val="bg1">
                    <a:lumMod val="75000"/>
                  </a:schemeClr>
                </a:solidFill>
              </a:rPr>
              <a:t>Gorvitovskaia</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a:t>
            </a:r>
            <a:r>
              <a:rPr lang="en-US" sz="1200" dirty="0" smtClean="0">
                <a:solidFill>
                  <a:schemeClr val="bg1">
                    <a:lumMod val="75000"/>
                  </a:schemeClr>
                </a:solidFill>
              </a:rPr>
              <a:t>2015</a:t>
            </a:r>
            <a:endParaRPr lang="en-US" sz="1200" dirty="0"/>
          </a:p>
        </p:txBody>
      </p:sp>
    </p:spTree>
    <p:extLst>
      <p:ext uri="{BB962C8B-B14F-4D97-AF65-F5344CB8AC3E}">
        <p14:creationId xmlns:p14="http://schemas.microsoft.com/office/powerpoint/2010/main" val="9442076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Between group </a:t>
            </a:r>
            <a:r>
              <a:rPr lang="en-US" sz="2400" dirty="0" err="1" smtClean="0"/>
              <a:t>univariate</a:t>
            </a:r>
            <a:r>
              <a:rPr lang="en-US" sz="2400" dirty="0" smtClean="0"/>
              <a:t> differences are usually the rarest</a:t>
            </a:r>
            <a:endParaRPr lang="en-US" sz="2000" dirty="0" smtClean="0"/>
          </a:p>
          <a:p>
            <a:pPr lvl="1"/>
            <a:r>
              <a:rPr lang="en-US" sz="2000" dirty="0" smtClean="0"/>
              <a:t>FP rates driven by </a:t>
            </a:r>
            <a:r>
              <a:rPr lang="en-US" sz="2000" dirty="0" err="1" smtClean="0"/>
              <a:t>sparsity</a:t>
            </a:r>
            <a:r>
              <a:rPr lang="en-US" sz="2000" dirty="0" smtClean="0"/>
              <a:t> </a:t>
            </a:r>
            <a:r>
              <a:rPr lang="en-US" sz="1200" dirty="0" smtClean="0">
                <a:solidFill>
                  <a:schemeClr val="bg1">
                    <a:lumMod val="75000"/>
                  </a:schemeClr>
                </a:solidFill>
              </a:rPr>
              <a:t>(</a:t>
            </a:r>
            <a:r>
              <a:rPr lang="en-US" sz="1200" dirty="0" err="1" smtClean="0">
                <a:solidFill>
                  <a:schemeClr val="bg1">
                    <a:lumMod val="75000"/>
                  </a:schemeClr>
                </a:solidFill>
              </a:rPr>
              <a:t>Thorsen</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Hawinkel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r>
              <a:rPr lang="en-US" sz="1200" dirty="0">
                <a:solidFill>
                  <a:schemeClr val="bg1">
                    <a:lumMod val="75000"/>
                  </a:schemeClr>
                </a:solidFill>
              </a:rPr>
              <a:t> </a:t>
            </a:r>
            <a:r>
              <a:rPr lang="en-US" sz="1200" dirty="0" smtClean="0">
                <a:solidFill>
                  <a:schemeClr val="bg1">
                    <a:lumMod val="75000"/>
                  </a:schemeClr>
                </a:solidFill>
              </a:rPr>
              <a:t>A broken promise: </a:t>
            </a:r>
            <a:r>
              <a:rPr lang="en-US" sz="1200" dirty="0" err="1" smtClean="0">
                <a:solidFill>
                  <a:schemeClr val="bg1">
                    <a:lumMod val="75000"/>
                  </a:schemeClr>
                </a:solidFill>
              </a:rPr>
              <a:t>microbiome</a:t>
            </a:r>
            <a:r>
              <a:rPr lang="en-US" sz="1200" dirty="0" smtClean="0">
                <a:solidFill>
                  <a:schemeClr val="bg1">
                    <a:lumMod val="75000"/>
                  </a:schemeClr>
                </a:solidFill>
              </a:rPr>
              <a:t> differential abundance methods do not control the false discovery rate )</a:t>
            </a:r>
          </a:p>
        </p:txBody>
      </p:sp>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4" name="Footer Placeholder 3"/>
          <p:cNvSpPr>
            <a:spLocks noGrp="1"/>
          </p:cNvSpPr>
          <p:nvPr>
            <p:ph type="ftr" sz="quarter" idx="11"/>
          </p:nvPr>
        </p:nvSpPr>
        <p:spPr/>
        <p:txBody>
          <a:bodyPr/>
          <a:lstStyle/>
          <a:p>
            <a:r>
              <a:rPr lang="it-IT" smtClean="0"/>
              <a:t>Microbial Ecology Toronto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6" name="Picture 5"/>
          <p:cNvPicPr>
            <a:picLocks noChangeAspect="1"/>
          </p:cNvPicPr>
          <p:nvPr/>
        </p:nvPicPr>
        <p:blipFill>
          <a:blip r:embed="rId2"/>
          <a:stretch>
            <a:fillRect/>
          </a:stretch>
        </p:blipFill>
        <p:spPr>
          <a:xfrm>
            <a:off x="1802190" y="3124200"/>
            <a:ext cx="5546956" cy="3141133"/>
          </a:xfrm>
          <a:prstGeom prst="rect">
            <a:avLst/>
          </a:prstGeom>
        </p:spPr>
      </p:pic>
      <p:sp>
        <p:nvSpPr>
          <p:cNvPr id="7" name="Rectangle 6"/>
          <p:cNvSpPr/>
          <p:nvPr/>
        </p:nvSpPr>
        <p:spPr>
          <a:xfrm>
            <a:off x="6357556" y="6217850"/>
            <a:ext cx="1838063" cy="276999"/>
          </a:xfrm>
          <a:prstGeom prst="rect">
            <a:avLst/>
          </a:prstGeom>
        </p:spPr>
        <p:txBody>
          <a:bodyPr wrap="none">
            <a:spAutoFit/>
          </a:bodyPr>
          <a:lstStyle/>
          <a:p>
            <a:r>
              <a:rPr lang="en-US" sz="1200" dirty="0" err="1" smtClean="0">
                <a:solidFill>
                  <a:schemeClr val="bg1">
                    <a:lumMod val="75000"/>
                  </a:schemeClr>
                </a:solidFill>
              </a:rPr>
              <a:t>Thorsen</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a:t>
            </a:r>
            <a:r>
              <a:rPr lang="en-US" sz="1200" dirty="0">
                <a:solidFill>
                  <a:schemeClr val="bg1">
                    <a:lumMod val="75000"/>
                  </a:schemeClr>
                </a:solidFill>
              </a:rPr>
              <a:t>2016</a:t>
            </a:r>
            <a:endParaRPr lang="en-US" sz="1200" dirty="0"/>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optimistic</a:t>
            </a:r>
          </a:p>
          <a:p>
            <a:pPr marL="857250" lvl="2" indent="0">
              <a:buNone/>
            </a:pPr>
            <a:r>
              <a:rPr lang="en-US" sz="1200" dirty="0" smtClean="0"/>
              <a:t>(</a:t>
            </a:r>
            <a:r>
              <a:rPr lang="en-US" sz="1200" dirty="0" err="1" smtClean="0"/>
              <a:t>Thorsen</a:t>
            </a:r>
            <a:r>
              <a:rPr lang="en-US" sz="1200" dirty="0" smtClean="0"/>
              <a:t> MB 2016, </a:t>
            </a:r>
            <a:r>
              <a:rPr lang="en-US" sz="1200" dirty="0" err="1" smtClean="0"/>
              <a:t>Hawindel</a:t>
            </a:r>
            <a:r>
              <a:rPr lang="en-US" sz="1200" dirty="0" smtClean="0"/>
              <a:t> BB 2017)</a:t>
            </a:r>
          </a:p>
          <a:p>
            <a:r>
              <a:rPr lang="en-US" dirty="0" smtClean="0"/>
              <a:t>Sequencing data are sparse</a:t>
            </a:r>
          </a:p>
          <a:p>
            <a:pPr lvl="1"/>
            <a:r>
              <a:rPr lang="en-US" dirty="0" smtClean="0"/>
              <a:t>Therefore we need to estimate many of our values</a:t>
            </a:r>
          </a:p>
          <a:p>
            <a:pPr marL="857250" lvl="2" indent="0">
              <a:buNone/>
            </a:pPr>
            <a:r>
              <a:rPr lang="en-US" sz="1200" dirty="0" smtClean="0"/>
              <a:t>(</a:t>
            </a:r>
            <a:r>
              <a:rPr lang="en-US" sz="1200" dirty="0" err="1" smtClean="0"/>
              <a:t>Tsilimigras</a:t>
            </a:r>
            <a:r>
              <a:rPr lang="en-US" sz="1200" dirty="0" smtClean="0"/>
              <a:t> MB 2016, White </a:t>
            </a:r>
            <a:r>
              <a:rPr lang="en-US" sz="1200" dirty="0" err="1" smtClean="0"/>
              <a:t>PLoS</a:t>
            </a:r>
            <a:r>
              <a:rPr lang="en-US" sz="1200" dirty="0" smtClean="0"/>
              <a:t> CB 2009)</a:t>
            </a:r>
          </a:p>
          <a:p>
            <a:r>
              <a:rPr lang="en-US" dirty="0"/>
              <a:t>Sequencing data are </a:t>
            </a:r>
            <a:r>
              <a:rPr lang="en-US" dirty="0" smtClean="0"/>
              <a:t>probabilities/compositions</a:t>
            </a:r>
          </a:p>
          <a:p>
            <a:pPr lvl="1"/>
            <a:r>
              <a:rPr lang="en-US" dirty="0" smtClean="0"/>
              <a:t>Applies to any ?-</a:t>
            </a:r>
            <a:r>
              <a:rPr lang="en-US" dirty="0" err="1" smtClean="0"/>
              <a:t>Seq</a:t>
            </a:r>
            <a:r>
              <a:rPr lang="en-US" dirty="0" smtClean="0"/>
              <a:t> experiment</a:t>
            </a:r>
          </a:p>
          <a:p>
            <a:pPr marL="857250" lvl="2" indent="0">
              <a:buNone/>
            </a:pPr>
            <a:r>
              <a:rPr lang="en-US" sz="1200" dirty="0"/>
              <a:t>(</a:t>
            </a:r>
            <a:r>
              <a:rPr lang="en-US" sz="1200" dirty="0" smtClean="0"/>
              <a:t>Friedman </a:t>
            </a:r>
            <a:r>
              <a:rPr lang="en-US" sz="1200" dirty="0" err="1"/>
              <a:t>PLoS</a:t>
            </a:r>
            <a:r>
              <a:rPr lang="en-US" sz="1200" dirty="0"/>
              <a:t> CB 2011, </a:t>
            </a:r>
            <a:r>
              <a:rPr lang="en-US" sz="1200" dirty="0" smtClean="0"/>
              <a:t>Lovell </a:t>
            </a:r>
            <a:r>
              <a:rPr lang="en-US" sz="1200" dirty="0" err="1" smtClean="0"/>
              <a:t>PLoS</a:t>
            </a:r>
            <a:r>
              <a:rPr lang="en-US" sz="1200" dirty="0" smtClean="0"/>
              <a:t> CB 2015, Gloor AE 2016)</a:t>
            </a:r>
            <a:endParaRPr lang="en-US" sz="1200" dirty="0"/>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10736</TotalTime>
  <Words>2016</Words>
  <Application>Microsoft Macintosh PowerPoint</Application>
  <PresentationFormat>On-screen Show (4:3)</PresentationFormat>
  <Paragraphs>384</Paragraphs>
  <Slides>31</Slides>
  <Notes>5</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Cautionary tales from the microbiome: Finding what is real and reproducible</vt:lpstr>
      <vt:lpstr>Outline</vt:lpstr>
      <vt:lpstr>The HTS meat grinder</vt:lpstr>
      <vt:lpstr>Data as normalized counts</vt:lpstr>
      <vt:lpstr>Data as log-ratio E(probabilities)</vt:lpstr>
      <vt:lpstr>Multivariate and univariate methods often disagree</vt:lpstr>
      <vt:lpstr>Multivariate and univariate methods often disagree</vt:lpstr>
      <vt:lpstr>PowerPoint Presentation</vt:lpstr>
      <vt:lpstr>‘Donalds’ give the best quotes</vt:lpstr>
      <vt:lpstr>How we imagine sequencing</vt:lpstr>
      <vt:lpstr>Counting our things</vt:lpstr>
      <vt:lpstr>HTS is not counting</vt:lpstr>
      <vt:lpstr>Proportions have strange properties</vt:lpstr>
      <vt:lpstr>But my data are not affected …</vt:lpstr>
      <vt:lpstr>CoDa</vt:lpstr>
      <vt:lpstr>CoDa properties and the *lr</vt:lpstr>
      <vt:lpstr>Correlation in CoDa</vt:lpstr>
      <vt:lpstr>The 0 in the room</vt:lpstr>
      <vt:lpstr>Examine variance of the ratios between features</vt:lpstr>
      <vt:lpstr>Available tools</vt:lpstr>
      <vt:lpstr>Meta-transcriptomics of ecosystem</vt:lpstr>
      <vt:lpstr>Meta-transcriptome of samples from refinery wastewater treatment plant </vt:lpstr>
      <vt:lpstr>What uses media differently?</vt:lpstr>
      <vt:lpstr>Meta-transcriptome of H vs. BV</vt:lpstr>
      <vt:lpstr>BV subgroup - genes</vt:lpstr>
      <vt:lpstr>BV subgroup - functions</vt:lpstr>
      <vt:lpstr>What separates BV subgroups?</vt:lpstr>
      <vt:lpstr>Summary</vt:lpstr>
      <vt:lpstr>Conclusions</vt:lpstr>
      <vt:lpstr>Acknowledgments</vt:lpstr>
      <vt:lpstr>Reading &amp; Sources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263</cp:revision>
  <dcterms:created xsi:type="dcterms:W3CDTF">2016-05-10T15:50:17Z</dcterms:created>
  <dcterms:modified xsi:type="dcterms:W3CDTF">2017-09-18T10:53:38Z</dcterms:modified>
</cp:coreProperties>
</file>